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8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8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3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55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28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05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27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73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66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97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09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8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9B7C-C970-430B-A39E-72D150BDDD6C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0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6AF25A3F-BCE3-4192-ABF3-7A98E9B2C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05800"/>
              </p:ext>
            </p:extLst>
          </p:nvPr>
        </p:nvGraphicFramePr>
        <p:xfrm>
          <a:off x="1524000" y="549992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649318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77686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34967457"/>
                    </a:ext>
                  </a:extLst>
                </a:gridCol>
              </a:tblGrid>
              <a:tr h="322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CPIA Pistoia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ORGANIGRAMMA</a:t>
                      </a:r>
                    </a:p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DOCENTI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2023/2024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36431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3DBA10-9255-49B2-AC53-124AD91A8F20}"/>
              </a:ext>
            </a:extLst>
          </p:cNvPr>
          <p:cNvSpPr txBox="1"/>
          <p:nvPr/>
        </p:nvSpPr>
        <p:spPr>
          <a:xfrm>
            <a:off x="3456264" y="1661020"/>
            <a:ext cx="23405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DOCENTI</a:t>
            </a:r>
            <a:endParaRPr lang="it-IT" sz="1400" i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21AB8DD-2FB1-4C21-BF19-4C459BE440E4}"/>
              </a:ext>
            </a:extLst>
          </p:cNvPr>
          <p:cNvSpPr txBox="1"/>
          <p:nvPr/>
        </p:nvSpPr>
        <p:spPr>
          <a:xfrm>
            <a:off x="1038835" y="2245795"/>
            <a:ext cx="23405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ALFABETIZZAZIONE</a:t>
            </a:r>
            <a:endParaRPr lang="it-IT" sz="1600" i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D50BF30-BC2A-4B7D-BE28-DF5B7528DE04}"/>
              </a:ext>
            </a:extLst>
          </p:cNvPr>
          <p:cNvSpPr txBox="1"/>
          <p:nvPr/>
        </p:nvSpPr>
        <p:spPr>
          <a:xfrm>
            <a:off x="5796793" y="2249647"/>
            <a:ext cx="23405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 LIVELLO</a:t>
            </a:r>
            <a:endParaRPr lang="it-IT" sz="1400" i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B88A05-CF3D-4363-AA56-6B9F86616D86}"/>
              </a:ext>
            </a:extLst>
          </p:cNvPr>
          <p:cNvSpPr txBox="1"/>
          <p:nvPr/>
        </p:nvSpPr>
        <p:spPr>
          <a:xfrm>
            <a:off x="3643029" y="2864567"/>
            <a:ext cx="1851171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Coordinamento</a:t>
            </a:r>
          </a:p>
          <a:p>
            <a:pPr algn="ctr"/>
            <a:r>
              <a:rPr lang="it-IT" sz="1400" i="1" dirty="0"/>
              <a:t>Mauro Mario</a:t>
            </a:r>
          </a:p>
          <a:p>
            <a:pPr algn="ctr"/>
            <a:endParaRPr lang="it-IT" dirty="0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B47A420-71C2-4D59-9AA4-DD798AC3A71E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3379364" y="2430461"/>
            <a:ext cx="2417429" cy="3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870C9060-286E-4320-8D8C-F475D06095B5}"/>
              </a:ext>
            </a:extLst>
          </p:cNvPr>
          <p:cNvCxnSpPr/>
          <p:nvPr/>
        </p:nvCxnSpPr>
        <p:spPr>
          <a:xfrm>
            <a:off x="4568615" y="2030352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F11999DC-1987-4D4C-9253-8F7B8D889DE4}"/>
              </a:ext>
            </a:extLst>
          </p:cNvPr>
          <p:cNvCxnSpPr>
            <a:endCxn id="9" idx="0"/>
          </p:cNvCxnSpPr>
          <p:nvPr/>
        </p:nvCxnSpPr>
        <p:spPr>
          <a:xfrm>
            <a:off x="4568614" y="2430461"/>
            <a:ext cx="1" cy="434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3AA7B19-8D24-4A2A-8A0A-3B4DEF2A783B}"/>
              </a:ext>
            </a:extLst>
          </p:cNvPr>
          <p:cNvSpPr txBox="1"/>
          <p:nvPr/>
        </p:nvSpPr>
        <p:spPr>
          <a:xfrm>
            <a:off x="240573" y="5389947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LIVELLO A1</a:t>
            </a:r>
          </a:p>
          <a:p>
            <a:pPr algn="ctr"/>
            <a:endParaRPr lang="it-IT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B770621-BAD7-40FE-8F0C-6855854C24A7}"/>
              </a:ext>
            </a:extLst>
          </p:cNvPr>
          <p:cNvSpPr txBox="1"/>
          <p:nvPr/>
        </p:nvSpPr>
        <p:spPr>
          <a:xfrm>
            <a:off x="2281960" y="5389947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LIVELLO A2</a:t>
            </a:r>
            <a:endParaRPr lang="it-IT" sz="1400" i="1" dirty="0"/>
          </a:p>
          <a:p>
            <a:pPr algn="ctr"/>
            <a:endParaRPr lang="it-IT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8C849AA3-A712-4973-A4A1-DAD00F6D5280}"/>
              </a:ext>
            </a:extLst>
          </p:cNvPr>
          <p:cNvSpPr txBox="1"/>
          <p:nvPr/>
        </p:nvSpPr>
        <p:spPr>
          <a:xfrm>
            <a:off x="7052256" y="5362255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ITALIANO</a:t>
            </a:r>
            <a:endParaRPr lang="it-IT" sz="1400" i="1" dirty="0"/>
          </a:p>
          <a:p>
            <a:pPr algn="ctr"/>
            <a:endParaRPr lang="it-IT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B2B2BA2A-0687-4A18-AD1A-5189E23CB6C0}"/>
              </a:ext>
            </a:extLst>
          </p:cNvPr>
          <p:cNvSpPr txBox="1"/>
          <p:nvPr/>
        </p:nvSpPr>
        <p:spPr>
          <a:xfrm>
            <a:off x="4971495" y="5362255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A023</a:t>
            </a:r>
          </a:p>
          <a:p>
            <a:pPr algn="ctr"/>
            <a:endParaRPr lang="it-IT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406884B7-16C6-472A-AF05-A656BFD510C6}"/>
              </a:ext>
            </a:extLst>
          </p:cNvPr>
          <p:cNvSpPr txBox="1"/>
          <p:nvPr/>
        </p:nvSpPr>
        <p:spPr>
          <a:xfrm>
            <a:off x="7292829" y="2938700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MATEMATICA</a:t>
            </a:r>
            <a:endParaRPr lang="it-IT" sz="1400" i="1" dirty="0"/>
          </a:p>
          <a:p>
            <a:pPr algn="ctr"/>
            <a:endParaRPr lang="it-IT" dirty="0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3816934A-98A9-451A-9030-282977F9B1D7}"/>
              </a:ext>
            </a:extLst>
          </p:cNvPr>
          <p:cNvSpPr txBox="1"/>
          <p:nvPr/>
        </p:nvSpPr>
        <p:spPr>
          <a:xfrm>
            <a:off x="7292829" y="4239022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TECNOLOGIA</a:t>
            </a:r>
            <a:endParaRPr lang="it-IT" sz="1400" i="1" dirty="0"/>
          </a:p>
          <a:p>
            <a:pPr algn="ctr"/>
            <a:endParaRPr lang="it-IT" dirty="0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D6F60844-393C-4D8D-A644-E3D4218F34F3}"/>
              </a:ext>
            </a:extLst>
          </p:cNvPr>
          <p:cNvSpPr txBox="1"/>
          <p:nvPr/>
        </p:nvSpPr>
        <p:spPr>
          <a:xfrm>
            <a:off x="4962494" y="4239022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INGLESE</a:t>
            </a:r>
          </a:p>
          <a:p>
            <a:pPr algn="ctr"/>
            <a:endParaRPr lang="it-IT" dirty="0"/>
          </a:p>
        </p:txBody>
      </p: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E30444E5-055A-406D-836A-731A1E4C87C7}"/>
              </a:ext>
            </a:extLst>
          </p:cNvPr>
          <p:cNvCxnSpPr>
            <a:cxnSpLocks/>
          </p:cNvCxnSpPr>
          <p:nvPr/>
        </p:nvCxnSpPr>
        <p:spPr>
          <a:xfrm flipV="1">
            <a:off x="7018779" y="3228104"/>
            <a:ext cx="325772" cy="107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C84D33D3-FB43-4DBB-9085-D998A5C17D07}"/>
              </a:ext>
            </a:extLst>
          </p:cNvPr>
          <p:cNvCxnSpPr>
            <a:cxnSpLocks/>
          </p:cNvCxnSpPr>
          <p:nvPr/>
        </p:nvCxnSpPr>
        <p:spPr>
          <a:xfrm flipV="1">
            <a:off x="6989182" y="4554144"/>
            <a:ext cx="325772" cy="107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A9E3323F-CDF6-4ADB-B9BE-C7589244E759}"/>
              </a:ext>
            </a:extLst>
          </p:cNvPr>
          <p:cNvCxnSpPr>
            <a:cxnSpLocks/>
          </p:cNvCxnSpPr>
          <p:nvPr/>
        </p:nvCxnSpPr>
        <p:spPr>
          <a:xfrm flipH="1" flipV="1">
            <a:off x="6831647" y="4550291"/>
            <a:ext cx="153392" cy="107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3277ACA3-E369-421D-9458-4004749F3706}"/>
              </a:ext>
            </a:extLst>
          </p:cNvPr>
          <p:cNvCxnSpPr>
            <a:stCxn id="34" idx="1"/>
            <a:endCxn id="35" idx="3"/>
          </p:cNvCxnSpPr>
          <p:nvPr/>
        </p:nvCxnSpPr>
        <p:spPr>
          <a:xfrm flipH="1">
            <a:off x="6822666" y="5685421"/>
            <a:ext cx="229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770FB5DA-B5D2-4CEB-97F3-7994E6B1E845}"/>
              </a:ext>
            </a:extLst>
          </p:cNvPr>
          <p:cNvSpPr txBox="1"/>
          <p:nvPr/>
        </p:nvSpPr>
        <p:spPr>
          <a:xfrm>
            <a:off x="1166158" y="3700413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LIVELLO B1</a:t>
            </a:r>
            <a:endParaRPr lang="it-IT" sz="1400" i="1" dirty="0"/>
          </a:p>
          <a:p>
            <a:pPr algn="ctr"/>
            <a:endParaRPr lang="it-IT" dirty="0"/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203E2AA6-2C03-4CCA-8B4B-297A26EBB7FA}"/>
              </a:ext>
            </a:extLst>
          </p:cNvPr>
          <p:cNvCxnSpPr>
            <a:cxnSpLocks/>
          </p:cNvCxnSpPr>
          <p:nvPr/>
        </p:nvCxnSpPr>
        <p:spPr>
          <a:xfrm flipH="1">
            <a:off x="6989182" y="2615127"/>
            <a:ext cx="29597" cy="3066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0852C059-E6DE-41F7-8549-72DB72D15A42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2072083" y="2615127"/>
            <a:ext cx="19661" cy="1085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F36549B2-0B33-4337-AEF6-07CA74A67E99}"/>
              </a:ext>
            </a:extLst>
          </p:cNvPr>
          <p:cNvCxnSpPr>
            <a:cxnSpLocks/>
          </p:cNvCxnSpPr>
          <p:nvPr/>
        </p:nvCxnSpPr>
        <p:spPr>
          <a:xfrm>
            <a:off x="1337063" y="4346744"/>
            <a:ext cx="0" cy="1015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EBFCC2E8-EF74-40A8-9852-00F1FB079A96}"/>
              </a:ext>
            </a:extLst>
          </p:cNvPr>
          <p:cNvCxnSpPr>
            <a:cxnSpLocks/>
          </p:cNvCxnSpPr>
          <p:nvPr/>
        </p:nvCxnSpPr>
        <p:spPr>
          <a:xfrm>
            <a:off x="2689934" y="4346744"/>
            <a:ext cx="0" cy="1043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10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6AF25A3F-BCE3-4192-ABF3-7A98E9B2C491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549992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649318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77686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34967457"/>
                    </a:ext>
                  </a:extLst>
                </a:gridCol>
              </a:tblGrid>
              <a:tr h="322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CPIA Pistoia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ORGANIGRAMMA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Rev.00 del 17.03.2021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36431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3DBA10-9255-49B2-AC53-124AD91A8F20}"/>
              </a:ext>
            </a:extLst>
          </p:cNvPr>
          <p:cNvSpPr txBox="1"/>
          <p:nvPr/>
        </p:nvSpPr>
        <p:spPr>
          <a:xfrm>
            <a:off x="3456264" y="1661020"/>
            <a:ext cx="23405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DIREZIONE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21AB8DD-2FB1-4C21-BF19-4C459BE440E4}"/>
              </a:ext>
            </a:extLst>
          </p:cNvPr>
          <p:cNvSpPr txBox="1"/>
          <p:nvPr/>
        </p:nvSpPr>
        <p:spPr>
          <a:xfrm>
            <a:off x="1050022" y="2249647"/>
            <a:ext cx="23405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RSPP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D50BF30-BC2A-4B7D-BE28-DF5B7528DE04}"/>
              </a:ext>
            </a:extLst>
          </p:cNvPr>
          <p:cNvSpPr txBox="1"/>
          <p:nvPr/>
        </p:nvSpPr>
        <p:spPr>
          <a:xfrm>
            <a:off x="5796793" y="2249647"/>
            <a:ext cx="23405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Responsabile Qualità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B88A05-CF3D-4363-AA56-6B9F86616D86}"/>
              </a:ext>
            </a:extLst>
          </p:cNvPr>
          <p:cNvSpPr txBox="1"/>
          <p:nvPr/>
        </p:nvSpPr>
        <p:spPr>
          <a:xfrm>
            <a:off x="690693" y="3303057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Coordinamento</a:t>
            </a:r>
          </a:p>
          <a:p>
            <a:pPr algn="ctr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2C33589-52E1-477E-B8FE-D93C3F9EF182}"/>
              </a:ext>
            </a:extLst>
          </p:cNvPr>
          <p:cNvSpPr txBox="1"/>
          <p:nvPr/>
        </p:nvSpPr>
        <p:spPr>
          <a:xfrm>
            <a:off x="2779551" y="3303056"/>
            <a:ext cx="18511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Direzione amministrativo-finanziaria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53E054C-CA2D-4526-BD6C-0414B5E971F7}"/>
              </a:ext>
            </a:extLst>
          </p:cNvPr>
          <p:cNvSpPr txBox="1"/>
          <p:nvPr/>
        </p:nvSpPr>
        <p:spPr>
          <a:xfrm>
            <a:off x="4808286" y="3284443"/>
            <a:ext cx="18511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Gestione valutazione apprendimento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5D10E2-788E-4B34-BC1A-D6625EC12CA0}"/>
              </a:ext>
            </a:extLst>
          </p:cNvPr>
          <p:cNvSpPr txBox="1"/>
          <p:nvPr/>
        </p:nvSpPr>
        <p:spPr>
          <a:xfrm>
            <a:off x="2779551" y="4651219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Segreteria Amministrativa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48B9E31-F3F9-4602-A2E5-77557B97C28A}"/>
              </a:ext>
            </a:extLst>
          </p:cNvPr>
          <p:cNvSpPr txBox="1"/>
          <p:nvPr/>
        </p:nvSpPr>
        <p:spPr>
          <a:xfrm>
            <a:off x="6897144" y="3274385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Responsabile progettazione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5628672-7934-4DB6-BDF0-8767389FA53A}"/>
              </a:ext>
            </a:extLst>
          </p:cNvPr>
          <p:cNvSpPr txBox="1"/>
          <p:nvPr/>
        </p:nvSpPr>
        <p:spPr>
          <a:xfrm>
            <a:off x="690693" y="4617159"/>
            <a:ext cx="18511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Docenti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65759AC-CC71-457A-ACE7-90840E5F4F28}"/>
              </a:ext>
            </a:extLst>
          </p:cNvPr>
          <p:cNvSpPr txBox="1"/>
          <p:nvPr/>
        </p:nvSpPr>
        <p:spPr>
          <a:xfrm>
            <a:off x="2775357" y="5661677"/>
            <a:ext cx="18511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Personale ATA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2FEEDAD-3812-4A2F-917C-CF89B102A85D}"/>
              </a:ext>
            </a:extLst>
          </p:cNvPr>
          <p:cNvCxnSpPr>
            <a:stCxn id="6" idx="2"/>
          </p:cNvCxnSpPr>
          <p:nvPr/>
        </p:nvCxnSpPr>
        <p:spPr>
          <a:xfrm flipH="1">
            <a:off x="4626528" y="2030352"/>
            <a:ext cx="1" cy="897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B47A420-71C2-4D59-9AA4-DD798AC3A71E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3390551" y="2434313"/>
            <a:ext cx="2406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51D7FA7-E210-4FD3-9FBC-B65759DCB9A4}"/>
              </a:ext>
            </a:extLst>
          </p:cNvPr>
          <p:cNvCxnSpPr>
            <a:cxnSpLocks/>
          </p:cNvCxnSpPr>
          <p:nvPr/>
        </p:nvCxnSpPr>
        <p:spPr>
          <a:xfrm>
            <a:off x="1425920" y="2927758"/>
            <a:ext cx="63355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870C9060-286E-4320-8D8C-F475D06095B5}"/>
              </a:ext>
            </a:extLst>
          </p:cNvPr>
          <p:cNvCxnSpPr/>
          <p:nvPr/>
        </p:nvCxnSpPr>
        <p:spPr>
          <a:xfrm>
            <a:off x="1425920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93EDFDD0-FEF7-4A7F-B6F5-8BBBC7485361}"/>
              </a:ext>
            </a:extLst>
          </p:cNvPr>
          <p:cNvCxnSpPr/>
          <p:nvPr/>
        </p:nvCxnSpPr>
        <p:spPr>
          <a:xfrm>
            <a:off x="3630304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C6427519-8C0D-44B7-835F-76FC03BA7AE6}"/>
              </a:ext>
            </a:extLst>
          </p:cNvPr>
          <p:cNvCxnSpPr/>
          <p:nvPr/>
        </p:nvCxnSpPr>
        <p:spPr>
          <a:xfrm>
            <a:off x="5733871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2E7FDE76-9FCA-4D7F-8E5D-C738DD6B6AA3}"/>
              </a:ext>
            </a:extLst>
          </p:cNvPr>
          <p:cNvCxnSpPr/>
          <p:nvPr/>
        </p:nvCxnSpPr>
        <p:spPr>
          <a:xfrm>
            <a:off x="7761423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646F79CD-7A02-4C56-AA29-978159EE6320}"/>
              </a:ext>
            </a:extLst>
          </p:cNvPr>
          <p:cNvCxnSpPr>
            <a:cxnSpLocks/>
          </p:cNvCxnSpPr>
          <p:nvPr/>
        </p:nvCxnSpPr>
        <p:spPr>
          <a:xfrm flipH="1">
            <a:off x="1429302" y="3970827"/>
            <a:ext cx="1" cy="662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EF8FD7E4-3B78-4043-B8F5-6F4778BAF015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3705137" y="4226386"/>
            <a:ext cx="0" cy="424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83C53413-6F44-4987-8740-6F1B5A213561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3700943" y="5297550"/>
            <a:ext cx="0" cy="364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854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48</Words>
  <Application>Microsoft Office PowerPoint</Application>
  <PresentationFormat>Presentazione su schermo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Tina Bordino</dc:creator>
  <cp:lastModifiedBy>Alex7 Alex7</cp:lastModifiedBy>
  <cp:revision>4</cp:revision>
  <dcterms:created xsi:type="dcterms:W3CDTF">2021-04-27T12:58:30Z</dcterms:created>
  <dcterms:modified xsi:type="dcterms:W3CDTF">2023-06-08T10:18:32Z</dcterms:modified>
</cp:coreProperties>
</file>